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7" r:id="rId2"/>
    <p:sldId id="283" r:id="rId3"/>
    <p:sldId id="284" r:id="rId4"/>
    <p:sldId id="291" r:id="rId5"/>
    <p:sldId id="298" r:id="rId6"/>
    <p:sldId id="303" r:id="rId7"/>
    <p:sldId id="299" r:id="rId8"/>
    <p:sldId id="300" r:id="rId9"/>
    <p:sldId id="301" r:id="rId10"/>
    <p:sldId id="282" r:id="rId11"/>
    <p:sldId id="290" r:id="rId12"/>
    <p:sldId id="302" r:id="rId13"/>
    <p:sldId id="297" r:id="rId14"/>
    <p:sldId id="263" r:id="rId15"/>
    <p:sldId id="258" r:id="rId16"/>
    <p:sldId id="285" r:id="rId17"/>
    <p:sldId id="257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04" autoAdjust="0"/>
    <p:restoredTop sz="94710" autoAdjust="0"/>
  </p:normalViewPr>
  <p:slideViewPr>
    <p:cSldViewPr snapToGrid="0">
      <p:cViewPr varScale="1">
        <p:scale>
          <a:sx n="79" d="100"/>
          <a:sy n="79" d="100"/>
        </p:scale>
        <p:origin x="84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A2AF5FFE-13F6-4005-A8DC-3D74F47F0B7A}" type="datetime1">
              <a:rPr lang="en-US" smtClean="0"/>
              <a:t>3/30/2022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Dirk Thieme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605846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F9C94-370D-45C4-AF7B-564A3871EB16}" type="datetime1">
              <a:rPr lang="en-US" smtClean="0"/>
              <a:t>3/30/2022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Dirk Thieme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353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ED6EC-9C13-4B1E-8D74-A2C9DC60E119}" type="datetime1">
              <a:rPr lang="en-US" smtClean="0"/>
              <a:t>3/30/2022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Dirk Thieme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1669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CAABD92D-3B6A-410D-B980-87CAE7B9FC00}" type="datetime1">
              <a:rPr lang="en-US" smtClean="0"/>
              <a:t>3/30/2022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Dirk Thieme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099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7BA88-B581-4562-AE1C-CC6B3CA69375}" type="datetime1">
              <a:rPr lang="en-US" smtClean="0"/>
              <a:t>3/30/2022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Dirk Thieme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1468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F09F7D06-66B6-41C5-8FA5-CD7ACC96B639}" type="datetime1">
              <a:rPr lang="en-US" smtClean="0"/>
              <a:t>3/30/2022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Dirk Thieme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0198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B537DD61-F9CE-47F3-ABBD-C06D73839A42}" type="datetime1">
              <a:rPr lang="en-US" smtClean="0"/>
              <a:t>3/30/2022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Dirk Thieme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7191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8AAAE-F7AA-4E6B-A3B7-8B46F12BE03E}" type="datetime1">
              <a:rPr lang="en-US" smtClean="0"/>
              <a:t>3/30/2022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Dirk Thieme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2498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05152-D11D-4885-9E25-3CF068820E92}" type="datetime1">
              <a:rPr lang="en-US" smtClean="0"/>
              <a:t>3/30/2022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Dirk Thieme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8383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8531568-F3BF-464B-B798-39310419FEFD}" type="datetime1">
              <a:rPr lang="en-US" smtClean="0"/>
              <a:t>3/30/2022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Dirk Thieme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8215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725183BF-A09E-4816-914C-73D9D107D447}" type="datetime1">
              <a:rPr lang="en-US" smtClean="0"/>
              <a:t>3/30/2022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Dirk Thieme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003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3BA613-CA70-4972-9090-F077F3F0903C}" type="datetime1">
              <a:rPr lang="en-US" smtClean="0"/>
              <a:t>3/30/2022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Dirk Thieme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8239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media" Target="../media/media3.MOV"/><Relationship Id="rId7" Type="http://schemas.openxmlformats.org/officeDocument/2006/relationships/image" Target="../media/image20.png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6" Type="http://schemas.openxmlformats.org/officeDocument/2006/relationships/image" Target="../media/image19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3.MOV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researchleap.com/fostering-open-collaborative-innovation-for-micro-and-small-technology-based-firms-in-brazil/" TargetMode="External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creativecommons.org/licenses/by/3.0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8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6" name="Picture 3" descr="Abstract background of blue mesh and nodes">
            <a:extLst>
              <a:ext uri="{FF2B5EF4-FFF2-40B4-BE49-F238E27FC236}">
                <a16:creationId xmlns:a16="http://schemas.microsoft.com/office/drawing/2014/main" id="{D2907167-5F64-4FD5-B695-3C76990B63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900" r="-2" b="-2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r>
              <a:rPr lang="en-US" sz="4800" dirty="0"/>
              <a:t>The Drive By Project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5618020" cy="163151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/>
              <a:t>Software Manager: Dirk Thieme</a:t>
            </a:r>
          </a:p>
          <a:p>
            <a:r>
              <a:rPr lang="en-US" sz="2000" dirty="0"/>
              <a:t>Hardware Manager: Erik Manis</a:t>
            </a:r>
          </a:p>
          <a:p>
            <a:r>
              <a:rPr lang="en-US" sz="2000" dirty="0"/>
              <a:t>Project Controller: Mohammed Ansari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solidFill>
              <a:schemeClr val="tx2">
                <a:lumMod val="25000"/>
                <a:lumOff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538E5D-08FF-412F-9FF2-7E90B6009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2DC25EE-239B-4C5F-AAD1-255A7D5F1EE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984058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Rectangle 75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01" name="Rectangle 77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4102" name="Rectangle 79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6630BE-B2CD-4315-B187-0E55B8DE4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Software</a:t>
            </a:r>
          </a:p>
        </p:txBody>
      </p:sp>
      <p:sp>
        <p:nvSpPr>
          <p:cNvPr id="4103" name="Rectangle 81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04" name="Rectangle 83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55F2D2B3-3677-458F-9F5A-0F54F8E94A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61168" y="625683"/>
            <a:ext cx="5653243" cy="5455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ABAFFD-EC79-41CB-BF61-6F44AE15D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64608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algn="l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chemeClr val="tx2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Dirk Thieme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16B3EC-23F6-42E4-8F67-EF353FC2D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26319" y="6356350"/>
            <a:ext cx="178769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B2DC25EE-239B-4C5F-AAD1-255A7D5F1EE2}" type="slidenum">
              <a:rPr kumimoji="0" lang="en-US" b="0" i="0" u="none" strike="noStrike" cap="none" spc="0" normalizeH="0" baseline="0" noProof="0">
                <a:ln>
                  <a:noFill/>
                </a:ln>
                <a:solidFill>
                  <a:schemeClr val="tx2">
                    <a:lumMod val="50000"/>
                    <a:lumOff val="50000"/>
                  </a:schemeClr>
                </a:solidFill>
                <a:effectLst/>
                <a:uLnTx/>
                <a:uFillTx/>
              </a:rPr>
              <a:pPr marR="0" lvl="0" indent="0" fontAlgn="auto"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b="0" i="0" u="none" strike="noStrike" cap="none" spc="0" normalizeH="0" baseline="0" noProof="0">
              <a:ln>
                <a:noFill/>
              </a:ln>
              <a:solidFill>
                <a:schemeClr val="tx2">
                  <a:lumMod val="50000"/>
                  <a:lumOff val="50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4CFCBD-CD19-46CD-B946-2650AB567074}"/>
              </a:ext>
            </a:extLst>
          </p:cNvPr>
          <p:cNvSpPr txBox="1"/>
          <p:nvPr/>
        </p:nvSpPr>
        <p:spPr>
          <a:xfrm>
            <a:off x="757084" y="4817806"/>
            <a:ext cx="3626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Flow Chart</a:t>
            </a:r>
          </a:p>
        </p:txBody>
      </p:sp>
    </p:spTree>
    <p:extLst>
      <p:ext uri="{BB962C8B-B14F-4D97-AF65-F5344CB8AC3E}">
        <p14:creationId xmlns:p14="http://schemas.microsoft.com/office/powerpoint/2010/main" val="3595707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4" name="Rectangle 83">
            <a:extLst>
              <a:ext uri="{FF2B5EF4-FFF2-40B4-BE49-F238E27FC236}">
                <a16:creationId xmlns:a16="http://schemas.microsoft.com/office/drawing/2014/main" id="{5C9B446A-6343-4E56-90BA-061E4DDF0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6" name="Freeform: Shape 85">
            <a:extLst>
              <a:ext uri="{FF2B5EF4-FFF2-40B4-BE49-F238E27FC236}">
                <a16:creationId xmlns:a16="http://schemas.microsoft.com/office/drawing/2014/main" id="{3EC72A1B-03D3-499C-B4BF-AC68EEC22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88" name="Freeform: Shape 87">
            <a:extLst>
              <a:ext uri="{FF2B5EF4-FFF2-40B4-BE49-F238E27FC236}">
                <a16:creationId xmlns:a16="http://schemas.microsoft.com/office/drawing/2014/main" id="{216322C2-3CF0-4D33-BF90-3F384CF6D2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A95B48-ADF3-43A9-89CC-39DB5251C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/>
              <a:t>Software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375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E5EFA5F6-77E6-44F1-BFB6-E5F431B560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1700"/>
              <a:t>Motor Controller - Initialization</a:t>
            </a:r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C3C3E130-B911-4E4F-98AE-28DA02EC41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5065" y="843533"/>
            <a:ext cx="4329743" cy="5280175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CC6BA8-7CB6-4C4C-827C-5F25894C2F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98967" y="6356350"/>
            <a:ext cx="4114800" cy="365125"/>
          </a:xfrm>
        </p:spPr>
        <p:txBody>
          <a:bodyPr vert="horz" lIns="91440" tIns="45720" rIns="91440" bIns="45720" rtlCol="0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kern="1200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t>Dirk Thieme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219ADB-AA86-4956-8A4F-EDDE40AD1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92640" y="6356350"/>
            <a:ext cx="2124456" cy="36512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</a:pPr>
            <a:fld id="{B2DC25EE-239B-4C5F-AAD1-255A7D5F1EE2}" type="slidenum">
              <a:rPr lang="en-US">
                <a:solidFill>
                  <a:schemeClr val="tx2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11</a:t>
            </a:fld>
            <a:endParaRPr lang="en-US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13379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7" name="Rectangle 96">
            <a:extLst>
              <a:ext uri="{FF2B5EF4-FFF2-40B4-BE49-F238E27FC236}">
                <a16:creationId xmlns:a16="http://schemas.microsoft.com/office/drawing/2014/main" id="{5C9B446A-6343-4E56-90BA-061E4DDF0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9" name="Freeform: Shape 98">
            <a:extLst>
              <a:ext uri="{FF2B5EF4-FFF2-40B4-BE49-F238E27FC236}">
                <a16:creationId xmlns:a16="http://schemas.microsoft.com/office/drawing/2014/main" id="{3EC72A1B-03D3-499C-B4BF-AC68EEC22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1" name="Freeform: Shape 100">
            <a:extLst>
              <a:ext uri="{FF2B5EF4-FFF2-40B4-BE49-F238E27FC236}">
                <a16:creationId xmlns:a16="http://schemas.microsoft.com/office/drawing/2014/main" id="{216322C2-3CF0-4D33-BF90-3F384CF6D2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A95B48-ADF3-43A9-89CC-39DB5251C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/>
              <a:t>Software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375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E5EFA5F6-77E6-44F1-BFB6-E5F431B560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1700" dirty="0"/>
              <a:t>Motor Controller - Logic</a:t>
            </a: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EAD486C2-F833-45BB-9260-FEBEC744A2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119" y="843533"/>
            <a:ext cx="5899636" cy="5280175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CC6BA8-7CB6-4C4C-827C-5F25894C2F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98967" y="6356350"/>
            <a:ext cx="4114800" cy="365125"/>
          </a:xfrm>
        </p:spPr>
        <p:txBody>
          <a:bodyPr vert="horz" lIns="91440" tIns="45720" rIns="91440" bIns="45720" rtlCol="0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kern="1200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t>Dirk Thieme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219ADB-AA86-4956-8A4F-EDDE40AD1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92640" y="6356350"/>
            <a:ext cx="2124456" cy="36512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</a:pPr>
            <a:fld id="{B2DC25EE-239B-4C5F-AAD1-255A7D5F1EE2}" type="slidenum">
              <a:rPr lang="en-US">
                <a:solidFill>
                  <a:schemeClr val="tx2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12</a:t>
            </a:fld>
            <a:endParaRPr lang="en-US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30882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Rectangle 88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93" name="Rectangle 92">
            <a:extLst>
              <a:ext uri="{FF2B5EF4-FFF2-40B4-BE49-F238E27FC236}">
                <a16:creationId xmlns:a16="http://schemas.microsoft.com/office/drawing/2014/main" id="{96646FC9-C66D-4EC7-8310-0DD4ACC49C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5" name="Rectangle 94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A95B48-ADF3-43A9-89CC-39DB5251C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1" y="310343"/>
            <a:ext cx="7985759" cy="86882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/>
              <a:t>Software</a:t>
            </a:r>
          </a:p>
        </p:txBody>
      </p: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E5EFA5F6-77E6-44F1-BFB6-E5F431B560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15738" y="1263807"/>
            <a:ext cx="6960524" cy="59851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n-US" sz="2000">
                <a:solidFill>
                  <a:schemeClr val="bg1"/>
                </a:solidFill>
              </a:rPr>
              <a:t>Pathing Module</a:t>
            </a:r>
          </a:p>
        </p:txBody>
      </p:sp>
      <p:pic>
        <p:nvPicPr>
          <p:cNvPr id="6" name="IMG_2098">
            <a:hlinkClick r:id="" action="ppaction://media"/>
            <a:extLst>
              <a:ext uri="{FF2B5EF4-FFF2-40B4-BE49-F238E27FC236}">
                <a16:creationId xmlns:a16="http://schemas.microsoft.com/office/drawing/2014/main" id="{1110E8A6-1939-47F8-B164-8B7FBE5805E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031492" y="2139484"/>
            <a:ext cx="2304287" cy="4096512"/>
          </a:xfrm>
          <a:prstGeom prst="rect">
            <a:avLst/>
          </a:prstGeom>
        </p:spPr>
      </p:pic>
      <p:pic>
        <p:nvPicPr>
          <p:cNvPr id="3" name="IMG_2097">
            <a:hlinkClick r:id="" action="ppaction://media"/>
            <a:extLst>
              <a:ext uri="{FF2B5EF4-FFF2-40B4-BE49-F238E27FC236}">
                <a16:creationId xmlns:a16="http://schemas.microsoft.com/office/drawing/2014/main" id="{006BD23E-DC4C-476E-9BB3-C3317095A47D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856223" y="2139484"/>
            <a:ext cx="2304287" cy="4096512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CC6BA8-7CB6-4C4C-827C-5F25894C2F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t>Dirk Thieme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219ADB-AA86-4956-8A4F-EDDE40AD1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2DC25EE-239B-4C5F-AAD1-255A7D5F1EE2}" type="slidenum">
              <a:rPr lang="en-US">
                <a:solidFill>
                  <a:schemeClr val="tx2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13</a:t>
            </a:fld>
            <a:endParaRPr lang="en-US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1372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74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1741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733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 mute="1">
                <p:cTn id="16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Rectangle 101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6" name="Rectangle 105">
            <a:extLst>
              <a:ext uri="{FF2B5EF4-FFF2-40B4-BE49-F238E27FC236}">
                <a16:creationId xmlns:a16="http://schemas.microsoft.com/office/drawing/2014/main" id="{C1A1C5D3-C053-4EE9-BE1A-419B6E27C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8" name="Rectangle 107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CCEBED-B962-46A7-8645-B0BFB7E322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1" y="310343"/>
            <a:ext cx="7985759" cy="86882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dirty="0"/>
              <a:t>Gantt Chart</a:t>
            </a:r>
          </a:p>
        </p:txBody>
      </p:sp>
      <p:sp>
        <p:nvSpPr>
          <p:cNvPr id="110" name="Rectangle: Rounded Corners 109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BD6053-53D5-431D-8485-562F79D781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-251"/>
          <a:stretch/>
        </p:blipFill>
        <p:spPr>
          <a:xfrm>
            <a:off x="1089660" y="1251665"/>
            <a:ext cx="10224590" cy="4980652"/>
          </a:xfrm>
          <a:prstGeom prst="rect">
            <a:avLst/>
          </a:prstGeom>
        </p:spPr>
      </p:pic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0D7FE994-D9CB-4011-A134-B01F3973B5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chemeClr val="tx2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Mohammed Ansari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EF50AAC4-8D4C-4073-82E6-0D89964BB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B2DC25EE-239B-4C5F-AAD1-255A7D5F1EE2}" type="slidenum">
              <a:rPr kumimoji="0" lang="en-US" b="0" i="0" u="none" strike="noStrike" cap="none" spc="0" normalizeH="0" baseline="0" noProof="0">
                <a:ln>
                  <a:noFill/>
                </a:ln>
                <a:solidFill>
                  <a:schemeClr val="tx2">
                    <a:lumMod val="50000"/>
                    <a:lumOff val="50000"/>
                  </a:schemeClr>
                </a:solidFill>
                <a:effectLst/>
                <a:uLnTx/>
                <a:uFillTx/>
              </a:rPr>
              <a:pPr marR="0" lvl="0" indent="0" fontAlgn="auto"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b="0" i="0" u="none" strike="noStrike" cap="none" spc="0" normalizeH="0" baseline="0" noProof="0">
              <a:ln>
                <a:noFill/>
              </a:ln>
              <a:solidFill>
                <a:schemeClr val="tx2">
                  <a:lumMod val="50000"/>
                  <a:lumOff val="50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973D120-91A4-4FBC-ACBF-C2998B90E45C}"/>
              </a:ext>
            </a:extLst>
          </p:cNvPr>
          <p:cNvSpPr/>
          <p:nvPr/>
        </p:nvSpPr>
        <p:spPr>
          <a:xfrm>
            <a:off x="6164826" y="2202426"/>
            <a:ext cx="235974" cy="40173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7288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Rectangle 129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4" name="Rectangle 133">
            <a:extLst>
              <a:ext uri="{FF2B5EF4-FFF2-40B4-BE49-F238E27FC236}">
                <a16:creationId xmlns:a16="http://schemas.microsoft.com/office/drawing/2014/main" id="{C1A1C5D3-C053-4EE9-BE1A-419B6E27C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6" name="Rectangle 135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A9C011-62E6-44EE-836D-F14EA87039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1" y="310343"/>
            <a:ext cx="7985759" cy="86882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/>
              <a:t>Overall Budget</a:t>
            </a:r>
          </a:p>
        </p:txBody>
      </p:sp>
      <p:sp>
        <p:nvSpPr>
          <p:cNvPr id="138" name="Rectangle: Rounded Corners 137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42D9FA5-AE1C-49A2-B268-031AB0FC0D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3355" y="2139484"/>
            <a:ext cx="8505290" cy="4096512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E9A299-D6BA-4D5F-A893-9DE4D1652F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chemeClr val="tx2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Mohammed Ansari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B1EA96-734D-41BD-A278-066316801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B2DC25EE-239B-4C5F-AAD1-255A7D5F1EE2}" type="slidenum">
              <a:rPr kumimoji="0" lang="en-US" b="0" i="0" u="none" strike="noStrike" cap="none" spc="0" normalizeH="0" baseline="0" noProof="0">
                <a:ln>
                  <a:noFill/>
                </a:ln>
                <a:solidFill>
                  <a:schemeClr val="tx2">
                    <a:lumMod val="50000"/>
                    <a:lumOff val="50000"/>
                  </a:schemeClr>
                </a:solidFill>
                <a:effectLst/>
                <a:uLnTx/>
                <a:uFillTx/>
              </a:rPr>
              <a:pPr marR="0" lvl="0" indent="0" fontAlgn="auto"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b="0" i="0" u="none" strike="noStrike" cap="none" spc="0" normalizeH="0" baseline="0" noProof="0">
              <a:ln>
                <a:noFill/>
              </a:ln>
              <a:solidFill>
                <a:schemeClr val="tx2">
                  <a:lumMod val="50000"/>
                  <a:lumOff val="50000"/>
                </a:schemeClr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8926190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angle 63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68" name="Rectangle 67">
            <a:extLst>
              <a:ext uri="{FF2B5EF4-FFF2-40B4-BE49-F238E27FC236}">
                <a16:creationId xmlns:a16="http://schemas.microsoft.com/office/drawing/2014/main" id="{96646FC9-C66D-4EC7-8310-0DD4ACC49C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0" name="Rectangle 69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BE9A49-F815-4265-B221-5741E4D7E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1" y="310343"/>
            <a:ext cx="7985759" cy="86882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/>
              <a:t>Labor Hours and Material costs</a:t>
            </a:r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2AFBEB8-0959-4780-B2D0-5CB932CC32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203" y="1929449"/>
            <a:ext cx="5390529" cy="44275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547E78B-4F0E-4DDE-A576-42CBE57978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0302" y="3142436"/>
            <a:ext cx="5596128" cy="2090607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B35C84-26AD-410E-94A5-530F0C128B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t>Mohammed Ansari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7C1490-ACAC-4CE0-80E1-5D3BD8B4D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2DC25EE-239B-4C5F-AAD1-255A7D5F1EE2}" type="slidenum">
              <a:rPr lang="en-US">
                <a:solidFill>
                  <a:schemeClr val="tx2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16</a:t>
            </a:fld>
            <a:endParaRPr lang="en-US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45078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9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4" name="Picture 4" descr="A picture containing person&#10;&#10;Description automatically generated">
            <a:extLst>
              <a:ext uri="{FF2B5EF4-FFF2-40B4-BE49-F238E27FC236}">
                <a16:creationId xmlns:a16="http://schemas.microsoft.com/office/drawing/2014/main" id="{C1B4B951-0114-4B38-924F-4025F20EA90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7884" r="11760" b="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8" name="Rectangle 11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EE6717-721B-49FB-8D1F-59F2F5373F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r>
              <a:rPr lang="en-US" sz="4800" dirty="0"/>
              <a:t>Questions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002332-FD90-4584-B9DA-7B2991C45D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728004" cy="171187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/>
              <a:t>Software Manager: Dirk Thieme</a:t>
            </a:r>
          </a:p>
          <a:p>
            <a:r>
              <a:rPr lang="en-US" sz="2000" dirty="0"/>
              <a:t>Hardware Manager: Erik Manis</a:t>
            </a:r>
          </a:p>
          <a:p>
            <a:r>
              <a:rPr lang="en-US" sz="2000" dirty="0"/>
              <a:t>Project Controller: Mohammed Ansari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solidFill>
              <a:schemeClr val="tx2">
                <a:lumMod val="25000"/>
                <a:lumOff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7F8159-B784-471B-A47A-4B8799D711BF}"/>
              </a:ext>
            </a:extLst>
          </p:cNvPr>
          <p:cNvSpPr txBox="1"/>
          <p:nvPr/>
        </p:nvSpPr>
        <p:spPr>
          <a:xfrm>
            <a:off x="9718246" y="6657945"/>
            <a:ext cx="2473754" cy="200055"/>
          </a:xfrm>
          <a:prstGeom prst="rect">
            <a:avLst/>
          </a:prstGeom>
          <a:solidFill>
            <a:srgbClr val="000000"/>
          </a:solidFill>
        </p:spPr>
        <p:txBody>
          <a:bodyPr wrap="non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Next LT Pro"/>
                <a:ea typeface="+mn-ea"/>
                <a:cs typeface="+mn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 by Unknown author is licensed under </a:t>
            </a: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Next LT Pro"/>
                <a:ea typeface="+mn-ea"/>
                <a:cs typeface="+mn-c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</a:t>
            </a: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.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D9C40FF-8CF1-43A4-99A2-821E9EA9A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2DC25EE-239B-4C5F-AAD1-255A7D5F1EE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885075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2C9A9DA9-7DC8-488B-A882-123947B0F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57F6BDD4-E066-4008-8011-6CC31AEB4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5" y="633619"/>
            <a:ext cx="6838569" cy="5495925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009D7D-8D1A-4C31-9239-0F84FFBDB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6" y="978619"/>
            <a:ext cx="5991244" cy="1106424"/>
          </a:xfrm>
        </p:spPr>
        <p:txBody>
          <a:bodyPr>
            <a:normAutofit/>
          </a:bodyPr>
          <a:lstStyle/>
          <a:p>
            <a:r>
              <a:rPr lang="en-US" sz="3200"/>
              <a:t>The Project Description &amp; Objectives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711A8FB-68FC-45FC-B01E-38F809E2D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7" y="1171300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2A865FE3-5FC9-4049-87CF-30019C46C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8" y="2093976"/>
            <a:ext cx="5846683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E75623C-995B-4FDE-A17E-7365E1A10E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2252870"/>
            <a:ext cx="5993892" cy="35602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 Using a BASYS board, H bridge board and sensors to make a rover move along a metallic path and identify friendlies and hostiles along its path while also shooting the enemies by firing rubber bands at them</a:t>
            </a:r>
          </a:p>
        </p:txBody>
      </p:sp>
      <p:pic>
        <p:nvPicPr>
          <p:cNvPr id="10" name="Picture 9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5100A47B-AA7F-423B-BFA3-49085EF412B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4" r="9584"/>
          <a:stretch/>
        </p:blipFill>
        <p:spPr>
          <a:xfrm>
            <a:off x="7923523" y="630936"/>
            <a:ext cx="3610239" cy="5495544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5F1066-EC65-4F3D-8FE8-0CA7C5AC24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chemeClr val="tx2">
                    <a:lumMod val="50000"/>
                    <a:lumOff val="50000"/>
                  </a:schemeClr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Mohammed Ansari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8158B8-F9FF-4D51-A373-14307776B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3648" y="6356350"/>
            <a:ext cx="2743200" cy="365125"/>
          </a:xfrm>
        </p:spPr>
        <p:txBody>
          <a:bodyPr>
            <a:normAutofit/>
          </a:bodyPr>
          <a:lstStyle/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B2DC25EE-239B-4C5F-AAD1-255A7D5F1EE2}" type="slidenum"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chemeClr val="tx2">
                    <a:lumMod val="50000"/>
                    <a:lumOff val="50000"/>
                  </a:schemeClr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defTabSz="914400" rtl="0" eaLnBrk="1" fontAlgn="auto" latinLnBrk="0" hangingPunct="1"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b="0" i="0" u="none" strike="noStrike" kern="1200" cap="none" spc="0" normalizeH="0" baseline="0" noProof="0">
              <a:ln>
                <a:noFill/>
              </a:ln>
              <a:solidFill>
                <a:schemeClr val="tx2">
                  <a:lumMod val="50000"/>
                  <a:lumOff val="50000"/>
                </a:schemeClr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79491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9" name="Rectangle 138">
            <a:extLst>
              <a:ext uri="{FF2B5EF4-FFF2-40B4-BE49-F238E27FC236}">
                <a16:creationId xmlns:a16="http://schemas.microsoft.com/office/drawing/2014/main" id="{231BF440-39FA-4087-84CC-2EEC0BBDAF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0" name="Picture 6" descr="The Lowdown: The Army's 'New' M-1A2C Abrams Tank Is Coming. | The National  Interest">
            <a:extLst>
              <a:ext uri="{FF2B5EF4-FFF2-40B4-BE49-F238E27FC236}">
                <a16:creationId xmlns:a16="http://schemas.microsoft.com/office/drawing/2014/main" id="{6D37181B-D5F4-4B31-9471-45A6CBDC5D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787" r="-1" b="-1"/>
          <a:stretch/>
        </p:blipFill>
        <p:spPr bwMode="auto">
          <a:xfrm>
            <a:off x="4883025" y="10"/>
            <a:ext cx="7308975" cy="3364982"/>
          </a:xfrm>
          <a:custGeom>
            <a:avLst/>
            <a:gdLst/>
            <a:ahLst/>
            <a:cxnLst/>
            <a:rect l="l" t="t" r="r" b="b"/>
            <a:pathLst>
              <a:path w="7308975" h="3364992">
                <a:moveTo>
                  <a:pt x="0" y="0"/>
                </a:moveTo>
                <a:lnTo>
                  <a:pt x="7308975" y="0"/>
                </a:lnTo>
                <a:lnTo>
                  <a:pt x="7308975" y="3364992"/>
                </a:lnTo>
                <a:lnTo>
                  <a:pt x="1210305" y="3364992"/>
                </a:lnTo>
                <a:lnTo>
                  <a:pt x="1192705" y="2943200"/>
                </a:lnTo>
                <a:cubicBezTo>
                  <a:pt x="1098874" y="1825108"/>
                  <a:pt x="684692" y="821621"/>
                  <a:pt x="62981" y="692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Snow mobile, Icelandic search and rescue Stock Photo - Alamy">
            <a:extLst>
              <a:ext uri="{FF2B5EF4-FFF2-40B4-BE49-F238E27FC236}">
                <a16:creationId xmlns:a16="http://schemas.microsoft.com/office/drawing/2014/main" id="{F859704C-DD75-40A3-9F90-AA46CDD6C0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29" r="-2" b="23331"/>
          <a:stretch/>
        </p:blipFill>
        <p:spPr bwMode="auto">
          <a:xfrm>
            <a:off x="4883025" y="3493008"/>
            <a:ext cx="7308975" cy="3364992"/>
          </a:xfrm>
          <a:custGeom>
            <a:avLst/>
            <a:gdLst/>
            <a:ahLst/>
            <a:cxnLst/>
            <a:rect l="l" t="t" r="r" b="b"/>
            <a:pathLst>
              <a:path w="7308975" h="3364992">
                <a:moveTo>
                  <a:pt x="1210305" y="0"/>
                </a:moveTo>
                <a:lnTo>
                  <a:pt x="7308975" y="0"/>
                </a:lnTo>
                <a:lnTo>
                  <a:pt x="7308975" y="3364992"/>
                </a:lnTo>
                <a:lnTo>
                  <a:pt x="0" y="3364992"/>
                </a:lnTo>
                <a:lnTo>
                  <a:pt x="62981" y="3295722"/>
                </a:lnTo>
                <a:cubicBezTo>
                  <a:pt x="684692" y="2543371"/>
                  <a:pt x="1098874" y="1539884"/>
                  <a:pt x="1192705" y="421793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141" name="Freeform: Shape 140">
            <a:extLst>
              <a:ext uri="{FF2B5EF4-FFF2-40B4-BE49-F238E27FC236}">
                <a16:creationId xmlns:a16="http://schemas.microsoft.com/office/drawing/2014/main" id="{F04E4CBA-303B-48BD-8451-C2701CB0EE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1" cy="6858000"/>
          </a:xfrm>
          <a:custGeom>
            <a:avLst/>
            <a:gdLst>
              <a:gd name="connsiteX0" fmla="*/ 0 w 6096001"/>
              <a:gd name="connsiteY0" fmla="*/ 0 h 6858000"/>
              <a:gd name="connsiteX1" fmla="*/ 4883024 w 6096001"/>
              <a:gd name="connsiteY1" fmla="*/ 0 h 6858000"/>
              <a:gd name="connsiteX2" fmla="*/ 4946006 w 6096001"/>
              <a:gd name="connsiteY2" fmla="*/ 69271 h 6858000"/>
              <a:gd name="connsiteX3" fmla="*/ 6096001 w 6096001"/>
              <a:gd name="connsiteY3" fmla="*/ 3429000 h 6858000"/>
              <a:gd name="connsiteX4" fmla="*/ 4946006 w 6096001"/>
              <a:gd name="connsiteY4" fmla="*/ 6788730 h 6858000"/>
              <a:gd name="connsiteX5" fmla="*/ 4883024 w 6096001"/>
              <a:gd name="connsiteY5" fmla="*/ 6858000 h 6858000"/>
              <a:gd name="connsiteX6" fmla="*/ 0 w 609600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1" h="6858000">
                <a:moveTo>
                  <a:pt x="0" y="0"/>
                </a:moveTo>
                <a:lnTo>
                  <a:pt x="4883024" y="0"/>
                </a:lnTo>
                <a:lnTo>
                  <a:pt x="4946006" y="69271"/>
                </a:lnTo>
                <a:cubicBezTo>
                  <a:pt x="5656532" y="929100"/>
                  <a:pt x="6096001" y="2116944"/>
                  <a:pt x="6096001" y="3429000"/>
                </a:cubicBezTo>
                <a:cubicBezTo>
                  <a:pt x="6096001" y="4741056"/>
                  <a:pt x="5656532" y="5928900"/>
                  <a:pt x="4946006" y="6788730"/>
                </a:cubicBezTo>
                <a:lnTo>
                  <a:pt x="4883024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43" name="Freeform: Shape 142">
            <a:extLst>
              <a:ext uri="{FF2B5EF4-FFF2-40B4-BE49-F238E27FC236}">
                <a16:creationId xmlns:a16="http://schemas.microsoft.com/office/drawing/2014/main" id="{F6CA58B3-AFCC-4A40-9882-50D508087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7332" cy="6858000"/>
          </a:xfrm>
          <a:custGeom>
            <a:avLst/>
            <a:gdLst>
              <a:gd name="connsiteX0" fmla="*/ 0 w 6087332"/>
              <a:gd name="connsiteY0" fmla="*/ 0 h 6858000"/>
              <a:gd name="connsiteX1" fmla="*/ 4874355 w 6087332"/>
              <a:gd name="connsiteY1" fmla="*/ 0 h 6858000"/>
              <a:gd name="connsiteX2" fmla="*/ 4937337 w 6087332"/>
              <a:gd name="connsiteY2" fmla="*/ 69271 h 6858000"/>
              <a:gd name="connsiteX3" fmla="*/ 6087332 w 6087332"/>
              <a:gd name="connsiteY3" fmla="*/ 3429000 h 6858000"/>
              <a:gd name="connsiteX4" fmla="*/ 4937337 w 6087332"/>
              <a:gd name="connsiteY4" fmla="*/ 6788730 h 6858000"/>
              <a:gd name="connsiteX5" fmla="*/ 4874355 w 6087332"/>
              <a:gd name="connsiteY5" fmla="*/ 6858000 h 6858000"/>
              <a:gd name="connsiteX6" fmla="*/ 0 w 608733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7332" h="6858000">
                <a:moveTo>
                  <a:pt x="0" y="0"/>
                </a:moveTo>
                <a:lnTo>
                  <a:pt x="4874355" y="0"/>
                </a:lnTo>
                <a:lnTo>
                  <a:pt x="4937337" y="69271"/>
                </a:lnTo>
                <a:cubicBezTo>
                  <a:pt x="5647863" y="929100"/>
                  <a:pt x="6087332" y="2116944"/>
                  <a:pt x="6087332" y="3429000"/>
                </a:cubicBezTo>
                <a:cubicBezTo>
                  <a:pt x="6087332" y="4741056"/>
                  <a:pt x="5647863" y="5928900"/>
                  <a:pt x="4937337" y="6788730"/>
                </a:cubicBezTo>
                <a:lnTo>
                  <a:pt x="4874355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DA8A77-3D5C-4128-8B2B-79B94B6CB9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913" y="859536"/>
            <a:ext cx="4832802" cy="124358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3400"/>
              <a:t>Project Opportunity </a:t>
            </a:r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75C56826-D4E5-42ED-8529-079651CB30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52144"/>
            <a:ext cx="128016" cy="6539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82095FCE-EF05-4443-B97A-85DEE3A5CA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8912" y="2185062"/>
            <a:ext cx="498348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BDA0E2C-F05D-40DD-B158-987C83D8DB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8912" y="2512611"/>
            <a:ext cx="4832803" cy="3664351"/>
          </a:xfrm>
        </p:spPr>
        <p:txBody>
          <a:bodyPr>
            <a:normAutofit lnSpcReduction="10000"/>
          </a:bodyPr>
          <a:lstStyle/>
          <a:p>
            <a:r>
              <a:rPr lang="en-US" sz="1500" dirty="0"/>
              <a:t>Military use : The rover’s capability could be enhanced to rival that of a military tank by improving the armor. The weapon placed on top of it could detects the friendlies from the enemies with the help of enhanced sensors and fire at them.</a:t>
            </a:r>
          </a:p>
          <a:p>
            <a:r>
              <a:rPr lang="en-US" sz="1500" dirty="0"/>
              <a:t>Search &amp; Rescue: The rover could be modified to help in search and rescue operations by following a certain path in difficult terrains like snow. It will find people who in danger by making them flash a red light and detecting that with the help of enhanced phototransistors. The gun on top could be replaced with a pointer that points towards the direction of the person in need of help.</a:t>
            </a:r>
          </a:p>
          <a:p>
            <a:endParaRPr lang="en-US" sz="1500" dirty="0"/>
          </a:p>
          <a:p>
            <a:endParaRPr lang="en-US" sz="1500" dirty="0"/>
          </a:p>
          <a:p>
            <a:pPr lvl="7"/>
            <a:endParaRPr lang="en-US" sz="1500" dirty="0"/>
          </a:p>
          <a:p>
            <a:endParaRPr lang="en-US" sz="1500" dirty="0"/>
          </a:p>
          <a:p>
            <a:endParaRPr lang="en-US" sz="1500" dirty="0"/>
          </a:p>
          <a:p>
            <a:endParaRPr lang="en-US" sz="1500" dirty="0"/>
          </a:p>
          <a:p>
            <a:endParaRPr lang="en-US" sz="1500" dirty="0"/>
          </a:p>
          <a:p>
            <a:endParaRPr lang="en-US" sz="1500" dirty="0"/>
          </a:p>
          <a:p>
            <a:endParaRPr lang="en-US" sz="1500" dirty="0"/>
          </a:p>
          <a:p>
            <a:endParaRPr lang="en-US" sz="1500" dirty="0"/>
          </a:p>
          <a:p>
            <a:endParaRPr lang="en-US" sz="15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B6F35E-3464-40B1-9ADD-8CC3CEE8D6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73936" y="6356350"/>
            <a:ext cx="2994766" cy="365125"/>
          </a:xfrm>
        </p:spPr>
        <p:txBody>
          <a:bodyPr vert="horz" lIns="91440" tIns="45720" rIns="91440" bIns="45720" rtlCol="0">
            <a:normAutofit/>
          </a:bodyPr>
          <a:lstStyle/>
          <a:p>
            <a:pPr marR="0" lvl="0" indent="0" algn="r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Mohammed Ansari</a:t>
            </a:r>
            <a:endParaRPr kumimoji="0" lang="en-US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22F2C5-A1C5-4698-8F8C-30ACEF1CF0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09888" y="6356350"/>
            <a:ext cx="2743200" cy="365125"/>
          </a:xfrm>
        </p:spPr>
        <p:txBody>
          <a:bodyPr vert="horz" lIns="91440" tIns="45720" rIns="91440" bIns="45720" rtlCol="0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B2DC25EE-239B-4C5F-AAD1-255A7D5F1EE2}" type="slidenum">
              <a:rPr kumimoji="0" lang="en-US" b="0" i="0" u="none" strike="noStrike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pPr marR="0" lvl="0" indent="0" fontAlgn="auto"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b="0" i="0" u="none" strike="noStrike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331129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Rectangle 255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7" name="Rectangle 256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58" name="Rectangle 257">
            <a:extLst>
              <a:ext uri="{FF2B5EF4-FFF2-40B4-BE49-F238E27FC236}">
                <a16:creationId xmlns:a16="http://schemas.microsoft.com/office/drawing/2014/main" id="{18F923FF-DD0C-4FD3-A1B4-68DFA511C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C5E1F6-91CB-4F04-B047-611DCEB6E5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172" y="1144769"/>
            <a:ext cx="3724217" cy="289643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Project Sketch</a:t>
            </a:r>
          </a:p>
        </p:txBody>
      </p:sp>
      <p:sp>
        <p:nvSpPr>
          <p:cNvPr id="3078" name="Content Placeholder 3077">
            <a:extLst>
              <a:ext uri="{FF2B5EF4-FFF2-40B4-BE49-F238E27FC236}">
                <a16:creationId xmlns:a16="http://schemas.microsoft.com/office/drawing/2014/main" id="{AA4B8C1D-2CF5-4754-BE27-6B42B00262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9171" y="4403176"/>
            <a:ext cx="3724218" cy="1334930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100"/>
              <a:t>3D Models for the rubber band gun</a:t>
            </a:r>
          </a:p>
        </p:txBody>
      </p:sp>
      <p:sp>
        <p:nvSpPr>
          <p:cNvPr id="259" name="Rectangle 258">
            <a:extLst>
              <a:ext uri="{FF2B5EF4-FFF2-40B4-BE49-F238E27FC236}">
                <a16:creationId xmlns:a16="http://schemas.microsoft.com/office/drawing/2014/main" id="{114A821F-8663-46BA-8CC0-D4C44F639F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88249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64" name="Picture 16">
            <a:extLst>
              <a:ext uri="{FF2B5EF4-FFF2-40B4-BE49-F238E27FC236}">
                <a16:creationId xmlns:a16="http://schemas.microsoft.com/office/drawing/2014/main" id="{8814DA1C-ABBC-437F-94D6-E2DC92D785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411201" y="625683"/>
            <a:ext cx="3675888" cy="1589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21A36715-9AFB-4676-A037-D231AE9B16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30402" y="625683"/>
            <a:ext cx="3675888" cy="1580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0" name="Rectangle 259">
            <a:extLst>
              <a:ext uri="{FF2B5EF4-FFF2-40B4-BE49-F238E27FC236}">
                <a16:creationId xmlns:a16="http://schemas.microsoft.com/office/drawing/2014/main" id="{67EF550F-47CE-4FB2-9DAC-12AD835C83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9171" y="4177748"/>
            <a:ext cx="3706859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66" name="Picture 18">
            <a:extLst>
              <a:ext uri="{FF2B5EF4-FFF2-40B4-BE49-F238E27FC236}">
                <a16:creationId xmlns:a16="http://schemas.microsoft.com/office/drawing/2014/main" id="{0D9EBA42-37BF-4E6B-907F-BA535690D4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17086" y="2848373"/>
            <a:ext cx="3675888" cy="1516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>
            <a:extLst>
              <a:ext uri="{FF2B5EF4-FFF2-40B4-BE49-F238E27FC236}">
                <a16:creationId xmlns:a16="http://schemas.microsoft.com/office/drawing/2014/main" id="{85161081-5EC8-4375-AD5F-49DF43018E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404543" y="2841187"/>
            <a:ext cx="3588884" cy="1516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866967-9B9D-423C-A30D-6F101D409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30402" y="6356350"/>
            <a:ext cx="34346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t>Erik Manis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B24355-B279-4961-8994-9BD952F742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89629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2DC25EE-239B-4C5F-AAD1-255A7D5F1EE2}" type="slidenum">
              <a:rPr lang="en-US">
                <a:solidFill>
                  <a:schemeClr val="tx2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4</a:t>
            </a:fld>
            <a:endParaRPr lang="en-US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2072" name="Picture 24">
            <a:extLst>
              <a:ext uri="{FF2B5EF4-FFF2-40B4-BE49-F238E27FC236}">
                <a16:creationId xmlns:a16="http://schemas.microsoft.com/office/drawing/2014/main" id="{CD6C5569-2955-429F-8147-37BEA96D47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7989" y="4453120"/>
            <a:ext cx="3554025" cy="1817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5917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77" name="Rectangle 76">
            <a:extLst>
              <a:ext uri="{FF2B5EF4-FFF2-40B4-BE49-F238E27FC236}">
                <a16:creationId xmlns:a16="http://schemas.microsoft.com/office/drawing/2014/main" id="{96646FC9-C66D-4EC7-8310-0DD4ACC49C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9" name="Rectangle 78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EBFC2B-B93F-48A2-BF3A-790A875CE9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1" y="310343"/>
            <a:ext cx="7985759" cy="86882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dirty="0"/>
              <a:t>Project Sketch	</a:t>
            </a:r>
            <a:endParaRPr lang="en-US"/>
          </a:p>
        </p:txBody>
      </p:sp>
      <p:sp>
        <p:nvSpPr>
          <p:cNvPr id="81" name="Rectangle: Rounded Corners 80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830AC4-3745-448B-8AFF-430DE34566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15738" y="1263807"/>
            <a:ext cx="6960524" cy="59851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n-US" sz="2000">
                <a:solidFill>
                  <a:schemeClr val="bg1"/>
                </a:solidFill>
              </a:rPr>
              <a:t>Phototransistor holders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BC9234F9-6EBC-4E0B-8C3A-EC2F2C6B65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5572" y="2236090"/>
            <a:ext cx="5596128" cy="3903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C3B88E71-97E1-4AEE-81AD-DA549559A7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10302" y="2634814"/>
            <a:ext cx="5596128" cy="3105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743597-8284-4B47-96F1-13EAC323F6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dirty="0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t>Erik Manis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77337D-5BDC-4F01-9D13-CC2E5AF99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2DC25EE-239B-4C5F-AAD1-255A7D5F1EE2}" type="slidenum">
              <a:rPr lang="en-US">
                <a:solidFill>
                  <a:schemeClr val="tx2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5</a:t>
            </a:fld>
            <a:endParaRPr lang="en-US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96883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Rectangle 98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3" name="Rectangle 102">
            <a:extLst>
              <a:ext uri="{FF2B5EF4-FFF2-40B4-BE49-F238E27FC236}">
                <a16:creationId xmlns:a16="http://schemas.microsoft.com/office/drawing/2014/main" id="{5DCB5928-DC7D-4612-9922-441966E156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5" name="Freeform: Shape 104">
            <a:extLst>
              <a:ext uri="{FF2B5EF4-FFF2-40B4-BE49-F238E27FC236}">
                <a16:creationId xmlns:a16="http://schemas.microsoft.com/office/drawing/2014/main" id="{682C1161-1736-45EC-99B7-33F3CAE9D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7" name="Freeform: Shape 106">
            <a:extLst>
              <a:ext uri="{FF2B5EF4-FFF2-40B4-BE49-F238E27FC236}">
                <a16:creationId xmlns:a16="http://schemas.microsoft.com/office/drawing/2014/main" id="{84D4DDB8-B68F-45B0-9F62-C4279996F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EBFC2B-B93F-48A2-BF3A-790A875CE9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Color Filter Testing	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IMG_2101">
            <a:hlinkClick r:id="" action="ppaction://media"/>
            <a:extLst>
              <a:ext uri="{FF2B5EF4-FFF2-40B4-BE49-F238E27FC236}">
                <a16:creationId xmlns:a16="http://schemas.microsoft.com/office/drawing/2014/main" id="{EF25DB25-123A-4826-ACF3-3077BC86F5A5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084449" y="625684"/>
            <a:ext cx="3068650" cy="545538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743597-8284-4B47-96F1-13EAC323F6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18374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kern="1200" dirty="0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t>Erik Manis</a:t>
            </a:r>
            <a:endParaRPr lang="en-US" kern="1200">
              <a:solidFill>
                <a:schemeClr val="tx2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77337D-5BDC-4F01-9D13-CC2E5AF99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47810" y="6356350"/>
            <a:ext cx="150598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2DC25EE-239B-4C5F-AAD1-255A7D5F1EE2}" type="slidenum">
              <a:rPr lang="en-US">
                <a:solidFill>
                  <a:schemeClr val="tx2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6</a:t>
            </a:fld>
            <a:endParaRPr lang="en-US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3221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0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5C9B446A-6343-4E56-90BA-061E4DDF0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7" name="Freeform: Shape 26">
            <a:extLst>
              <a:ext uri="{FF2B5EF4-FFF2-40B4-BE49-F238E27FC236}">
                <a16:creationId xmlns:a16="http://schemas.microsoft.com/office/drawing/2014/main" id="{3EC72A1B-03D3-499C-B4BF-AC68EEC22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9" name="Freeform: Shape 28">
            <a:extLst>
              <a:ext uri="{FF2B5EF4-FFF2-40B4-BE49-F238E27FC236}">
                <a16:creationId xmlns:a16="http://schemas.microsoft.com/office/drawing/2014/main" id="{216322C2-3CF0-4D33-BF90-3F384CF6D2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02373C-7616-45E3-B665-DBBF6E8735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/>
              <a:t>Hardware		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375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E9F705-4336-43AD-9A60-67F359981C33}"/>
              </a:ext>
            </a:extLst>
          </p:cNvPr>
          <p:cNvSpPr txBox="1"/>
          <p:nvPr/>
        </p:nvSpPr>
        <p:spPr>
          <a:xfrm>
            <a:off x="371094" y="2718054"/>
            <a:ext cx="3438906" cy="3207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/>
              <a:t>Schematic</a:t>
            </a:r>
          </a:p>
        </p:txBody>
      </p:sp>
      <p:pic>
        <p:nvPicPr>
          <p:cNvPr id="7" name="Content Placeholder 6" descr="Diagram, schematic&#10;&#10;Description automatically generated">
            <a:extLst>
              <a:ext uri="{FF2B5EF4-FFF2-40B4-BE49-F238E27FC236}">
                <a16:creationId xmlns:a16="http://schemas.microsoft.com/office/drawing/2014/main" id="{A6F6B6A2-BA54-4A64-B731-CB07FA5598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8967" y="1571435"/>
            <a:ext cx="6921940" cy="3824371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C613F4-6279-4916-B275-52EB83A75D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98967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kern="1200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t>Dirk Thieme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0504D4-42F2-449D-BB68-59D4A4FD0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92640" y="6356350"/>
            <a:ext cx="21244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2DC25EE-239B-4C5F-AAD1-255A7D5F1EE2}" type="slidenum">
              <a:rPr lang="en-US">
                <a:solidFill>
                  <a:schemeClr val="tx2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7</a:t>
            </a:fld>
            <a:endParaRPr lang="en-US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52700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5C9B446A-6343-4E56-90BA-061E4DDF0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7" name="Freeform: Shape 26">
            <a:extLst>
              <a:ext uri="{FF2B5EF4-FFF2-40B4-BE49-F238E27FC236}">
                <a16:creationId xmlns:a16="http://schemas.microsoft.com/office/drawing/2014/main" id="{3EC72A1B-03D3-499C-B4BF-AC68EEC22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9" name="Freeform: Shape 28">
            <a:extLst>
              <a:ext uri="{FF2B5EF4-FFF2-40B4-BE49-F238E27FC236}">
                <a16:creationId xmlns:a16="http://schemas.microsoft.com/office/drawing/2014/main" id="{216322C2-3CF0-4D33-BF90-3F384CF6D2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02373C-7616-45E3-B665-DBBF6E8735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/>
              <a:t>Hardware		</a:t>
            </a:r>
          </a:p>
        </p:txBody>
      </p:sp>
      <p:sp>
        <p:nvSpPr>
          <p:cNvPr id="37" name="Rectangle 30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Rectangle 32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375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E9F705-4336-43AD-9A60-67F359981C33}"/>
              </a:ext>
            </a:extLst>
          </p:cNvPr>
          <p:cNvSpPr txBox="1"/>
          <p:nvPr/>
        </p:nvSpPr>
        <p:spPr>
          <a:xfrm>
            <a:off x="371094" y="2718054"/>
            <a:ext cx="3438906" cy="3207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PCB Design</a:t>
            </a:r>
          </a:p>
        </p:txBody>
      </p:sp>
      <p:pic>
        <p:nvPicPr>
          <p:cNvPr id="10" name="Content Placeholder 9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F695E3F9-26D6-4DF3-8326-145C6CB577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8967" y="1813702"/>
            <a:ext cx="6921940" cy="3339836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C613F4-6279-4916-B275-52EB83A75D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98967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kern="1200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t>Dirk Thieme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0504D4-42F2-449D-BB68-59D4A4FD0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92640" y="6356350"/>
            <a:ext cx="21244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2DC25EE-239B-4C5F-AAD1-255A7D5F1EE2}" type="slidenum">
              <a:rPr lang="en-US">
                <a:solidFill>
                  <a:schemeClr val="tx2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8</a:t>
            </a:fld>
            <a:endParaRPr lang="en-US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91606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24">
            <a:extLst>
              <a:ext uri="{FF2B5EF4-FFF2-40B4-BE49-F238E27FC236}">
                <a16:creationId xmlns:a16="http://schemas.microsoft.com/office/drawing/2014/main" id="{5C9B446A-6343-4E56-90BA-061E4DDF0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6" name="Freeform: Shape 26">
            <a:extLst>
              <a:ext uri="{FF2B5EF4-FFF2-40B4-BE49-F238E27FC236}">
                <a16:creationId xmlns:a16="http://schemas.microsoft.com/office/drawing/2014/main" id="{3EC72A1B-03D3-499C-B4BF-AC68EEC22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7" name="Freeform: Shape 28">
            <a:extLst>
              <a:ext uri="{FF2B5EF4-FFF2-40B4-BE49-F238E27FC236}">
                <a16:creationId xmlns:a16="http://schemas.microsoft.com/office/drawing/2014/main" id="{216322C2-3CF0-4D33-BF90-3F384CF6D2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02373C-7616-45E3-B665-DBBF6E8735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/>
              <a:t>Hardware		</a:t>
            </a:r>
          </a:p>
        </p:txBody>
      </p:sp>
      <p:sp>
        <p:nvSpPr>
          <p:cNvPr id="38" name="Rectangle 30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Rectangle 32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375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E9F705-4336-43AD-9A60-67F359981C33}"/>
              </a:ext>
            </a:extLst>
          </p:cNvPr>
          <p:cNvSpPr txBox="1"/>
          <p:nvPr/>
        </p:nvSpPr>
        <p:spPr>
          <a:xfrm>
            <a:off x="371094" y="2718054"/>
            <a:ext cx="3438906" cy="3207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/>
              <a:t>3D Model</a:t>
            </a:r>
          </a:p>
        </p:txBody>
      </p:sp>
      <p:pic>
        <p:nvPicPr>
          <p:cNvPr id="10" name="Content Placeholder 9" descr="Graphical user interface&#10;&#10;Description automatically generated">
            <a:extLst>
              <a:ext uri="{FF2B5EF4-FFF2-40B4-BE49-F238E27FC236}">
                <a16:creationId xmlns:a16="http://schemas.microsoft.com/office/drawing/2014/main" id="{889E5D87-04A8-4BC7-9AB6-F06EFA1072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8967" y="1692569"/>
            <a:ext cx="6921940" cy="3582103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C613F4-6279-4916-B275-52EB83A75D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98967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kern="1200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t>Dirk Thieme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0504D4-42F2-449D-BB68-59D4A4FD0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92640" y="6356350"/>
            <a:ext cx="21244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2DC25EE-239B-4C5F-AAD1-255A7D5F1EE2}" type="slidenum">
              <a:rPr lang="en-US">
                <a:solidFill>
                  <a:schemeClr val="tx2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9</a:t>
            </a:fld>
            <a:endParaRPr lang="en-US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5632717"/>
      </p:ext>
    </p:extLst>
  </p:cSld>
  <p:clrMapOvr>
    <a:masterClrMapping/>
  </p:clrMapOvr>
</p:sld>
</file>

<file path=ppt/theme/theme1.xml><?xml version="1.0" encoding="utf-8"?>
<a:theme xmlns:a="http://schemas.openxmlformats.org/drawingml/2006/main" name="AccentBoxVTI">
  <a:themeElements>
    <a:clrScheme name="AnalogousFromRegularSeedRightStep">
      <a:dk1>
        <a:srgbClr val="000000"/>
      </a:dk1>
      <a:lt1>
        <a:srgbClr val="FFFFFF"/>
      </a:lt1>
      <a:dk2>
        <a:srgbClr val="1C2031"/>
      </a:dk2>
      <a:lt2>
        <a:srgbClr val="F3F0F0"/>
      </a:lt2>
      <a:accent1>
        <a:srgbClr val="3AB3AC"/>
      </a:accent1>
      <a:accent2>
        <a:srgbClr val="3189BB"/>
      </a:accent2>
      <a:accent3>
        <a:srgbClr val="4362CD"/>
      </a:accent3>
      <a:accent4>
        <a:srgbClr val="5238BD"/>
      </a:accent4>
      <a:accent5>
        <a:srgbClr val="9743CD"/>
      </a:accent5>
      <a:accent6>
        <a:srgbClr val="BB31B7"/>
      </a:accent6>
      <a:hlink>
        <a:srgbClr val="BF3F46"/>
      </a:hlink>
      <a:folHlink>
        <a:srgbClr val="7F7F7F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715</TotalTime>
  <Words>316</Words>
  <Application>Microsoft Office PowerPoint</Application>
  <PresentationFormat>Widescreen</PresentationFormat>
  <Paragraphs>77</Paragraphs>
  <Slides>17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Avenir Next LT Pro</vt:lpstr>
      <vt:lpstr>Calibri</vt:lpstr>
      <vt:lpstr>AccentBoxVTI</vt:lpstr>
      <vt:lpstr>The Drive By Project</vt:lpstr>
      <vt:lpstr>The Project Description &amp; Objectives</vt:lpstr>
      <vt:lpstr>Project Opportunity </vt:lpstr>
      <vt:lpstr>Project Sketch</vt:lpstr>
      <vt:lpstr>Project Sketch </vt:lpstr>
      <vt:lpstr>Color Filter Testing </vt:lpstr>
      <vt:lpstr>Hardware  </vt:lpstr>
      <vt:lpstr>Hardware  </vt:lpstr>
      <vt:lpstr>Hardware  </vt:lpstr>
      <vt:lpstr>Software</vt:lpstr>
      <vt:lpstr>Software</vt:lpstr>
      <vt:lpstr>Software</vt:lpstr>
      <vt:lpstr>Software</vt:lpstr>
      <vt:lpstr>Gantt Chart</vt:lpstr>
      <vt:lpstr>Overall Budget</vt:lpstr>
      <vt:lpstr>Labor Hours and Material costs</vt:lpstr>
      <vt:lpstr>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Group 3</dc:title>
  <dc:creator>Manis, Erik</dc:creator>
  <cp:lastModifiedBy>Dirk Thieme</cp:lastModifiedBy>
  <cp:revision>40</cp:revision>
  <dcterms:created xsi:type="dcterms:W3CDTF">2022-02-02T17:20:00Z</dcterms:created>
  <dcterms:modified xsi:type="dcterms:W3CDTF">2022-03-30T18:06:50Z</dcterms:modified>
</cp:coreProperties>
</file>